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1" r:id="rId18"/>
    <p:sldId id="274" r:id="rId19"/>
    <p:sldId id="275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1719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D88D-024C-4D2D-9539-11235A9578F1}" type="datetimeFigureOut">
              <a:rPr lang="en-US" smtClean="0"/>
              <a:t>11/3/22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E8E1-E8E4-42B3-A127-DF3625432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8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7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FE41-6F7E-4506-AABC-77DAB6E9C2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629" y="153472"/>
            <a:ext cx="617113" cy="61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703"/>
            <a:ext cx="12192000" cy="2015218"/>
          </a:xfrm>
        </p:spPr>
        <p:txBody>
          <a:bodyPr/>
          <a:lstStyle/>
          <a:p>
            <a:pPr algn="ctr"/>
            <a:r>
              <a:rPr lang="en-US" dirty="0"/>
              <a:t>Policy Gradient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0" y="5434017"/>
            <a:ext cx="12192000" cy="150018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Hongning Wang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CS@UVA</a:t>
            </a:r>
          </a:p>
        </p:txBody>
      </p:sp>
      <p:pic>
        <p:nvPicPr>
          <p:cNvPr id="4" name="Picture 2" descr="Gradient Descent - Gradient descent - Product Manager's Artifici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68" y="519811"/>
            <a:ext cx="65913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Stochastic gradient descent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Variants of Gradient Des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349" y="2980189"/>
            <a:ext cx="5412447" cy="2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69703" y="2512503"/>
            <a:ext cx="4139967" cy="369332"/>
            <a:chOff x="2969703" y="2512503"/>
            <a:chExt cx="4139967" cy="36933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2969703" y="2697061"/>
              <a:ext cx="114929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95164" y="2512503"/>
              <a:ext cx="28145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Gradient at a sampled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04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gradients for policy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149" y="2489411"/>
            <a:ext cx="4362275" cy="1547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282" y="3010696"/>
            <a:ext cx="1724266" cy="11050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29388" y="2457974"/>
            <a:ext cx="637562" cy="1094764"/>
            <a:chOff x="4429388" y="2457974"/>
            <a:chExt cx="637562" cy="1094764"/>
          </a:xfrm>
        </p:grpSpPr>
        <p:sp>
          <p:nvSpPr>
            <p:cNvPr id="9" name="Rectangle 8"/>
            <p:cNvSpPr/>
            <p:nvPr/>
          </p:nvSpPr>
          <p:spPr>
            <a:xfrm>
              <a:off x="4555222" y="2457974"/>
              <a:ext cx="511728" cy="59142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4429388" y="3049398"/>
              <a:ext cx="381698" cy="50334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836208" y="3380370"/>
            <a:ext cx="20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On policy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144161" y="4039299"/>
            <a:ext cx="3435292" cy="474195"/>
            <a:chOff x="4144161" y="4039299"/>
            <a:chExt cx="3435292" cy="47419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144161" y="4039299"/>
              <a:ext cx="322137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207079" y="4144162"/>
              <a:ext cx="3372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Target for Monte Carlo method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8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gradients for policy optimization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12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68537" y="2502925"/>
            <a:ext cx="7041052" cy="2657494"/>
            <a:chOff x="2568537" y="2502925"/>
            <a:chExt cx="7041052" cy="265749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537" y="2502925"/>
              <a:ext cx="6257971" cy="265749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909" y="3642437"/>
              <a:ext cx="540453" cy="59400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162" y="4426808"/>
              <a:ext cx="2998427" cy="59400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0479" y="3720517"/>
                <a:ext cx="3070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Action taken by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9" y="3720517"/>
                <a:ext cx="3070371" cy="369332"/>
              </a:xfrm>
              <a:prstGeom prst="rect">
                <a:avLst/>
              </a:prstGeom>
              <a:blipFill>
                <a:blip r:embed="rId4"/>
                <a:stretch>
                  <a:fillRect l="-17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192785" y="3670183"/>
            <a:ext cx="339754" cy="46558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4399" y="4504889"/>
                <a:ext cx="3070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Return under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4504889"/>
                <a:ext cx="3070371" cy="369332"/>
              </a:xfrm>
              <a:prstGeom prst="rect">
                <a:avLst/>
              </a:prstGeom>
              <a:blipFill>
                <a:blip r:embed="rId5"/>
                <a:stretch>
                  <a:fillRect l="-158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387441" y="4488110"/>
            <a:ext cx="339754" cy="46558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837963" y="5117284"/>
            <a:ext cx="4286774" cy="402888"/>
            <a:chOff x="3837963" y="5117284"/>
            <a:chExt cx="4286774" cy="402888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328719" y="5117284"/>
              <a:ext cx="215177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37963" y="5150840"/>
              <a:ext cx="4286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Sample gradient for policy update 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96328" y="4026576"/>
            <a:ext cx="30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Gradient: the direction and rate of fastest increase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94708" y="4932727"/>
            <a:ext cx="359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Encourage the action that leads to a high return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Discount the action that is preferred by the current policy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661019" y="4720905"/>
            <a:ext cx="3145873" cy="1441187"/>
            <a:chOff x="1661019" y="4720905"/>
            <a:chExt cx="3145873" cy="1441187"/>
          </a:xfrm>
        </p:grpSpPr>
        <p:cxnSp>
          <p:nvCxnSpPr>
            <p:cNvPr id="30" name="Straight Arrow Connector 29"/>
            <p:cNvCxnSpPr>
              <a:stCxn id="23" idx="1"/>
            </p:cNvCxnSpPr>
            <p:nvPr/>
          </p:nvCxnSpPr>
          <p:spPr>
            <a:xfrm flipH="1">
              <a:off x="3145872" y="4720905"/>
              <a:ext cx="1241569" cy="76130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661019" y="5515761"/>
              <a:ext cx="3145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 sample of return, needs to wait for the episode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55890" y="4966283"/>
            <a:ext cx="3435292" cy="1225171"/>
            <a:chOff x="4655890" y="4966283"/>
            <a:chExt cx="3435292" cy="1225171"/>
          </a:xfrm>
        </p:grpSpPr>
        <p:sp>
          <p:nvSpPr>
            <p:cNvPr id="7" name="TextBox 6"/>
            <p:cNvSpPr txBox="1"/>
            <p:nvPr/>
          </p:nvSpPr>
          <p:spPr>
            <a:xfrm>
              <a:off x="4655890" y="5545123"/>
              <a:ext cx="3435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00B050"/>
                  </a:solidFill>
                </a:rPr>
                <a:t>Completely from the environment, no need to know the MDP!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4764948" y="4966283"/>
              <a:ext cx="666924" cy="64595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3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Monte Carlo Policy Gradient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83" y="2177142"/>
            <a:ext cx="9252240" cy="333159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24232" y="4987255"/>
            <a:ext cx="1812022" cy="1153865"/>
            <a:chOff x="3024232" y="4987255"/>
            <a:chExt cx="1812022" cy="1153865"/>
          </a:xfrm>
        </p:grpSpPr>
        <p:sp>
          <p:nvSpPr>
            <p:cNvPr id="12" name="Rectangle 11"/>
            <p:cNvSpPr/>
            <p:nvPr/>
          </p:nvSpPr>
          <p:spPr>
            <a:xfrm>
              <a:off x="3749879" y="4987255"/>
              <a:ext cx="205530" cy="3397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024232" y="5494789"/>
                  <a:ext cx="18120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Bring back the discount factor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4232" y="5494789"/>
                  <a:ext cx="181202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2694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6236122" y="5624819"/>
            <a:ext cx="3338503" cy="541326"/>
            <a:chOff x="5946701" y="5645791"/>
            <a:chExt cx="3338503" cy="54132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6701" y="5645791"/>
              <a:ext cx="1297140" cy="54132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648" y="5725031"/>
              <a:ext cx="1701556" cy="35560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6570" y="5821714"/>
              <a:ext cx="355200" cy="214165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181912" y="4970477"/>
            <a:ext cx="2525086" cy="599813"/>
            <a:chOff x="4181912" y="4970477"/>
            <a:chExt cx="2525086" cy="599813"/>
          </a:xfrm>
        </p:grpSpPr>
        <p:sp>
          <p:nvSpPr>
            <p:cNvPr id="14" name="Rectangle 13"/>
            <p:cNvSpPr/>
            <p:nvPr/>
          </p:nvSpPr>
          <p:spPr>
            <a:xfrm>
              <a:off x="4181912" y="4970477"/>
              <a:ext cx="1681993" cy="352338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4" idx="3"/>
            </p:cNvCxnSpPr>
            <p:nvPr/>
          </p:nvCxnSpPr>
          <p:spPr>
            <a:xfrm>
              <a:off x="5863905" y="5146646"/>
              <a:ext cx="843093" cy="42364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116348" y="4416803"/>
            <a:ext cx="2709644" cy="369332"/>
            <a:chOff x="8116348" y="4416803"/>
            <a:chExt cx="2709644" cy="36933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8850385" y="4437776"/>
              <a:ext cx="880844" cy="41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116348" y="4416803"/>
              <a:ext cx="2709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This is the updated policy!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51695" y="1824605"/>
            <a:ext cx="393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 has to be an on-policy method!</a:t>
            </a:r>
          </a:p>
        </p:txBody>
      </p:sp>
    </p:spTree>
    <p:extLst>
      <p:ext uri="{BB962C8B-B14F-4D97-AF65-F5344CB8AC3E}">
        <p14:creationId xmlns:p14="http://schemas.microsoft.com/office/powerpoint/2010/main" val="19900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Softmax policy – discrete action space</a:t>
                </a:r>
              </a:p>
              <a:p>
                <a:pPr lvl="1"/>
                <a:r>
                  <a:rPr lang="en-US" dirty="0"/>
                  <a:t>Parameterized state-action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stochastic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Gaussian policy – continuous action space</a:t>
                </a:r>
              </a:p>
              <a:p>
                <a:pPr lvl="1"/>
                <a:r>
                  <a:rPr lang="en-US" dirty="0"/>
                  <a:t>Parameterized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 stochastic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Gradient: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25125" y="2269026"/>
            <a:ext cx="3116510" cy="369332"/>
            <a:chOff x="6526635" y="2277612"/>
            <a:chExt cx="3116510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6849611" y="2277612"/>
              <a:ext cx="27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feature vector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7319395" y="2701256"/>
            <a:ext cx="3116510" cy="369332"/>
            <a:chOff x="6526635" y="2277612"/>
            <a:chExt cx="3116510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6849611" y="2277612"/>
              <a:ext cx="2793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 distribution over actions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763986" y="4005251"/>
            <a:ext cx="3565320" cy="369332"/>
            <a:chOff x="6526635" y="2277612"/>
            <a:chExt cx="3565320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6849610" y="2277612"/>
              <a:ext cx="3242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 feature vector about the state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248088" y="4429388"/>
            <a:ext cx="3565320" cy="646331"/>
            <a:chOff x="6526635" y="2277612"/>
            <a:chExt cx="3565320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6849610" y="2277612"/>
              <a:ext cx="3242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 scalar action can be extended to vectorized actions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526635" y="2474752"/>
              <a:ext cx="30619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with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REINFORCE is a Monte Carlo method in nature </a:t>
                </a:r>
              </a:p>
              <a:p>
                <a:pPr lvl="1"/>
                <a:r>
                  <a:rPr lang="en-US" dirty="0"/>
                  <a:t>Suffer from a high variance (just as in SGD)</a:t>
                </a:r>
              </a:p>
              <a:p>
                <a:pPr lvl="1"/>
                <a:r>
                  <a:rPr lang="en-US" dirty="0"/>
                  <a:t>Use a baseline function for variance reduction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r>
                  <a:rPr lang="en-US" dirty="0"/>
                  <a:t>Typical choice: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, which leads to the advantage function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94" y="3239621"/>
            <a:ext cx="6581163" cy="79462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01842" y="3217178"/>
            <a:ext cx="3707934" cy="981729"/>
            <a:chOff x="5301842" y="3217178"/>
            <a:chExt cx="3707934" cy="981729"/>
          </a:xfrm>
        </p:grpSpPr>
        <p:sp>
          <p:nvSpPr>
            <p:cNvPr id="9" name="Rectangle 8"/>
            <p:cNvSpPr/>
            <p:nvPr/>
          </p:nvSpPr>
          <p:spPr>
            <a:xfrm>
              <a:off x="6786694" y="3217178"/>
              <a:ext cx="566256" cy="574646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01842" y="3829575"/>
                  <a:ext cx="3707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Any function independent of action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842" y="3829575"/>
                  <a:ext cx="370793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48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3312" y="4691542"/>
                <a:ext cx="37056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12" y="4691542"/>
                <a:ext cx="3705694" cy="369332"/>
              </a:xfrm>
              <a:prstGeom prst="rect">
                <a:avLst/>
              </a:prstGeom>
              <a:blipFill>
                <a:blip r:embed="rId5"/>
                <a:stretch>
                  <a:fillRect l="-1153" r="-115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6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 with advantage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92" y="1826400"/>
            <a:ext cx="9056638" cy="41717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78092" y="4861421"/>
            <a:ext cx="5331204" cy="369332"/>
            <a:chOff x="2978092" y="4861421"/>
            <a:chExt cx="5331204" cy="369332"/>
          </a:xfrm>
        </p:grpSpPr>
        <p:sp>
          <p:nvSpPr>
            <p:cNvPr id="10" name="Rectangle 9"/>
            <p:cNvSpPr/>
            <p:nvPr/>
          </p:nvSpPr>
          <p:spPr>
            <a:xfrm>
              <a:off x="2978092" y="4920143"/>
              <a:ext cx="1396767" cy="276837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95832" y="4861421"/>
              <a:ext cx="391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Approximated advantage function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3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REINFORCE: </a:t>
            </a:r>
            <a:r>
              <a:rPr lang="en-US" u="sng" dirty="0"/>
              <a:t>Monte Carlo</a:t>
            </a:r>
            <a:r>
              <a:rPr lang="en-US" dirty="0"/>
              <a:t> Policy Gradient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6589" y="1771096"/>
            <a:ext cx="10515600" cy="4351338"/>
          </a:xfrm>
        </p:spPr>
        <p:txBody>
          <a:bodyPr/>
          <a:lstStyle/>
          <a:p>
            <a:r>
              <a:rPr lang="en-US" dirty="0"/>
              <a:t>In REINFORCE return is used to “evaluate” an action</a:t>
            </a:r>
          </a:p>
          <a:p>
            <a:pPr lvl="1"/>
            <a:r>
              <a:rPr lang="en-US" dirty="0"/>
              <a:t>Vanilla version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With advantage function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8056" y="2598490"/>
                <a:ext cx="3854197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056" y="2598490"/>
                <a:ext cx="3854197" cy="8218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66750" y="3772949"/>
                <a:ext cx="5211170" cy="821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750" y="3772949"/>
                <a:ext cx="5211170" cy="821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437775" y="4429387"/>
            <a:ext cx="4320331" cy="1225334"/>
            <a:chOff x="4437775" y="4429387"/>
            <a:chExt cx="4320331" cy="12253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297646" y="4429387"/>
              <a:ext cx="3657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437775" y="4467138"/>
              <a:ext cx="4320331" cy="1187583"/>
              <a:chOff x="4437775" y="4467138"/>
              <a:chExt cx="3095161" cy="1187583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437775" y="4731391"/>
                <a:ext cx="309516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0070C0"/>
                    </a:solidFill>
                  </a:rPr>
                  <a:t>Do we need to wait until the episode finishes? </a:t>
                </a:r>
                <a:r>
                  <a:rPr lang="en-US" dirty="0">
                    <a:solidFill>
                      <a:srgbClr val="FF0000"/>
                    </a:solidFill>
                  </a:rPr>
                  <a:t>Let’s bootstrap with TD methods! </a:t>
                </a:r>
              </a:p>
              <a:p>
                <a:endParaRPr lang="en-US" i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5151154" y="4467138"/>
                <a:ext cx="58722" cy="30619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607" y="5094595"/>
            <a:ext cx="3162914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1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One-step actor-critic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8" y="2376439"/>
            <a:ext cx="6865413" cy="13680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9996" y="1891718"/>
            <a:ext cx="2948729" cy="964733"/>
            <a:chOff x="4269996" y="1891718"/>
            <a:chExt cx="2948729" cy="96473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269996" y="2856451"/>
              <a:ext cx="7315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362274" y="1891718"/>
              <a:ext cx="2856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Let’s bootstrap this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639112" y="2206305"/>
              <a:ext cx="239086" cy="36072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577902" y="3552738"/>
            <a:ext cx="2856451" cy="923169"/>
            <a:chOff x="3577902" y="3552738"/>
            <a:chExt cx="2856451" cy="923169"/>
          </a:xfrm>
        </p:grpSpPr>
        <p:sp>
          <p:nvSpPr>
            <p:cNvPr id="14" name="TextBox 13"/>
            <p:cNvSpPr txBox="1"/>
            <p:nvPr/>
          </p:nvSpPr>
          <p:spPr>
            <a:xfrm>
              <a:off x="3577902" y="3829576"/>
              <a:ext cx="28564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Only need one step sampling from environment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567806" y="3565323"/>
              <a:ext cx="0" cy="276835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261604" y="3552738"/>
              <a:ext cx="557868" cy="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301844" y="3552738"/>
            <a:ext cx="4471330" cy="1195974"/>
            <a:chOff x="5301844" y="3552738"/>
            <a:chExt cx="4471330" cy="1195974"/>
          </a:xfrm>
        </p:grpSpPr>
        <p:sp>
          <p:nvSpPr>
            <p:cNvPr id="25" name="TextBox 24"/>
            <p:cNvSpPr txBox="1"/>
            <p:nvPr/>
          </p:nvSpPr>
          <p:spPr>
            <a:xfrm>
              <a:off x="6354658" y="3825382"/>
              <a:ext cx="3418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Based on the current value model estimate, everything we have learnt so far applies (e.g., MC/TD)!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7076114" y="3577907"/>
              <a:ext cx="0" cy="2768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01844" y="3552738"/>
              <a:ext cx="229857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69248" y="1602296"/>
            <a:ext cx="4323126" cy="1921079"/>
            <a:chOff x="6669248" y="1602296"/>
            <a:chExt cx="4323126" cy="1921079"/>
          </a:xfrm>
        </p:grpSpPr>
        <p:sp>
          <p:nvSpPr>
            <p:cNvPr id="37" name="Rectangle 36"/>
            <p:cNvSpPr/>
            <p:nvPr/>
          </p:nvSpPr>
          <p:spPr>
            <a:xfrm>
              <a:off x="6669248" y="3212982"/>
              <a:ext cx="931178" cy="310393"/>
            </a:xfrm>
            <a:prstGeom prst="rect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24675" y="2311168"/>
              <a:ext cx="2667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Critic evaluates actions </a:t>
              </a:r>
            </a:p>
          </p:txBody>
        </p:sp>
        <p:cxnSp>
          <p:nvCxnSpPr>
            <p:cNvPr id="40" name="Straight Arrow Connector 39"/>
            <p:cNvCxnSpPr>
              <a:stCxn id="38" idx="1"/>
            </p:cNvCxnSpPr>
            <p:nvPr/>
          </p:nvCxnSpPr>
          <p:spPr>
            <a:xfrm flipH="1">
              <a:off x="7579453" y="2495834"/>
              <a:ext cx="745222" cy="666816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The Best Movie Reviews Ever Written — IndieWire Critics Survey | IndieWi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4588" y="1602296"/>
              <a:ext cx="1108676" cy="703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7831123" y="2822895"/>
            <a:ext cx="3746985" cy="969146"/>
            <a:chOff x="7831123" y="2822895"/>
            <a:chExt cx="3746985" cy="969146"/>
          </a:xfrm>
        </p:grpSpPr>
        <p:sp>
          <p:nvSpPr>
            <p:cNvPr id="29" name="Rectangle 28"/>
            <p:cNvSpPr/>
            <p:nvPr/>
          </p:nvSpPr>
          <p:spPr>
            <a:xfrm>
              <a:off x="7831123" y="3426903"/>
              <a:ext cx="1375794" cy="360726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4302" y="3422709"/>
              <a:ext cx="2053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Actor takes actions </a:t>
              </a:r>
            </a:p>
          </p:txBody>
        </p:sp>
        <p:cxnSp>
          <p:nvCxnSpPr>
            <p:cNvPr id="31" name="Straight Arrow Connector 30"/>
            <p:cNvCxnSpPr>
              <a:stCxn id="30" idx="1"/>
            </p:cNvCxnSpPr>
            <p:nvPr/>
          </p:nvCxnSpPr>
          <p:spPr>
            <a:xfrm flipH="1">
              <a:off x="9223696" y="3607375"/>
              <a:ext cx="300606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Ratatouille (2007) directed by Brad Bird • Reviews, film + cast • Letterbox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0431" y="2822895"/>
              <a:ext cx="1081715" cy="608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375633" y="4756557"/>
            <a:ext cx="399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 source of bias due to bootstrapping!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925" y="3085630"/>
            <a:ext cx="6486997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One-step Actor-Critic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663" y="1613524"/>
            <a:ext cx="8396808" cy="46617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124900" y="3665989"/>
            <a:ext cx="4106410" cy="369332"/>
            <a:chOff x="3124900" y="3665989"/>
            <a:chExt cx="4106410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3804407" y="3665989"/>
              <a:ext cx="3426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 need to generate an episode!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124900" y="3854741"/>
              <a:ext cx="641758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730617" y="5507373"/>
            <a:ext cx="2571226" cy="373310"/>
            <a:chOff x="2730617" y="5507373"/>
            <a:chExt cx="2571226" cy="373310"/>
          </a:xfrm>
        </p:grpSpPr>
        <p:sp>
          <p:nvSpPr>
            <p:cNvPr id="21" name="Rectangle 20"/>
            <p:cNvSpPr/>
            <p:nvPr/>
          </p:nvSpPr>
          <p:spPr>
            <a:xfrm>
              <a:off x="2730617" y="5524150"/>
              <a:ext cx="847288" cy="35653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6049" y="5507373"/>
              <a:ext cx="137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Why is this?</a:t>
              </a:r>
            </a:p>
          </p:txBody>
        </p:sp>
        <p:cxnSp>
          <p:nvCxnSpPr>
            <p:cNvPr id="24" name="Straight Arrow Connector 23"/>
            <p:cNvCxnSpPr>
              <a:stCxn id="22" idx="1"/>
            </p:cNvCxnSpPr>
            <p:nvPr/>
          </p:nvCxnSpPr>
          <p:spPr>
            <a:xfrm flipH="1" flipV="1">
              <a:off x="3598879" y="5687737"/>
              <a:ext cx="327170" cy="4302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57868" y="4987255"/>
            <a:ext cx="4978866" cy="646331"/>
            <a:chOff x="557868" y="4987255"/>
            <a:chExt cx="4978866" cy="646331"/>
          </a:xfrm>
        </p:grpSpPr>
        <p:sp>
          <p:nvSpPr>
            <p:cNvPr id="32" name="Rectangle 31"/>
            <p:cNvSpPr/>
            <p:nvPr/>
          </p:nvSpPr>
          <p:spPr>
            <a:xfrm>
              <a:off x="2764172" y="5075340"/>
              <a:ext cx="2772562" cy="486560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868" y="4987255"/>
              <a:ext cx="1958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Key to generalize to n-step methods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332139" y="5310231"/>
              <a:ext cx="402672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187817" y="4450361"/>
            <a:ext cx="5784209" cy="662729"/>
            <a:chOff x="3187817" y="4450361"/>
            <a:chExt cx="5784209" cy="662729"/>
          </a:xfrm>
        </p:grpSpPr>
        <p:sp>
          <p:nvSpPr>
            <p:cNvPr id="17" name="TextBox 16"/>
            <p:cNvSpPr txBox="1"/>
            <p:nvPr/>
          </p:nvSpPr>
          <p:spPr>
            <a:xfrm>
              <a:off x="5834543" y="4450361"/>
              <a:ext cx="3137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One-step return with baseline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553512" y="4693640"/>
              <a:ext cx="289420" cy="19714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3187817" y="4760752"/>
              <a:ext cx="2306972" cy="35233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479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Gradient Theorem</a:t>
            </a:r>
          </a:p>
          <a:p>
            <a:r>
              <a:rPr lang="en-US" dirty="0"/>
              <a:t>REINFORCE: Monte Carlo Policy Gradient</a:t>
            </a:r>
          </a:p>
          <a:p>
            <a:r>
              <a:rPr lang="en-US" dirty="0"/>
              <a:t>Actor–Critic Methods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7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Actor-Critic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One-step actor-critic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8" y="2376439"/>
            <a:ext cx="6865413" cy="13680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257413" y="3615655"/>
            <a:ext cx="2088859" cy="407082"/>
            <a:chOff x="4257413" y="3615655"/>
            <a:chExt cx="2088859" cy="407082"/>
          </a:xfrm>
        </p:grpSpPr>
        <p:sp>
          <p:nvSpPr>
            <p:cNvPr id="11" name="TextBox 10"/>
            <p:cNvSpPr txBox="1"/>
            <p:nvPr/>
          </p:nvSpPr>
          <p:spPr>
            <a:xfrm>
              <a:off x="4580389" y="3653405"/>
              <a:ext cx="1455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Action-value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57413" y="3615655"/>
              <a:ext cx="20888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564386" y="3615655"/>
            <a:ext cx="1455490" cy="415471"/>
            <a:chOff x="6564386" y="3615655"/>
            <a:chExt cx="1455490" cy="415471"/>
          </a:xfrm>
        </p:grpSpPr>
        <p:sp>
          <p:nvSpPr>
            <p:cNvPr id="28" name="TextBox 27"/>
            <p:cNvSpPr txBox="1"/>
            <p:nvPr/>
          </p:nvSpPr>
          <p:spPr>
            <a:xfrm>
              <a:off x="6564386" y="3661794"/>
              <a:ext cx="1455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State-value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669248" y="3615655"/>
              <a:ext cx="89342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58162" y="4349692"/>
            <a:ext cx="5588404" cy="369332"/>
            <a:chOff x="1321266" y="4278385"/>
            <a:chExt cx="558840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24805" y="4297261"/>
                  <a:ext cx="348486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4805" y="4297261"/>
                  <a:ext cx="348486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399" t="-4000" r="-2273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1321266" y="4278385"/>
              <a:ext cx="2625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Advantage function: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48521" y="4731587"/>
            <a:ext cx="3477789" cy="688276"/>
            <a:chOff x="3678572" y="4723002"/>
            <a:chExt cx="3477789" cy="688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78572" y="4764947"/>
                  <a:ext cx="347778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B050"/>
                      </a:solidFill>
                    </a:rPr>
                    <a:t>TD error of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, no need to separately estimate the Q-function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8572" y="4764947"/>
                  <a:ext cx="3477789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579" t="-4717" r="-1228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 flipV="1">
              <a:off x="3959604" y="4723002"/>
              <a:ext cx="1170264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282294" y="4776387"/>
            <a:ext cx="2445390" cy="1477328"/>
            <a:chOff x="5608041" y="4643306"/>
            <a:chExt cx="2445390" cy="1477328"/>
          </a:xfrm>
        </p:grpSpPr>
        <p:sp>
          <p:nvSpPr>
            <p:cNvPr id="17" name="Left Brace 16"/>
            <p:cNvSpPr/>
            <p:nvPr/>
          </p:nvSpPr>
          <p:spPr>
            <a:xfrm>
              <a:off x="5608041" y="4785919"/>
              <a:ext cx="226502" cy="906011"/>
            </a:xfrm>
            <a:prstGeom prst="leftBrace">
              <a:avLst>
                <a:gd name="adj1" fmla="val 8333"/>
                <a:gd name="adj2" fmla="val 18969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897461" y="4643306"/>
                  <a:ext cx="2155970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TD(0)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n-step TD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Q(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rgbClr val="00B050"/>
                      </a:solidFill>
                    </a:rPr>
                    <a:t>TD(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US" dirty="0">
                      <a:solidFill>
                        <a:srgbClr val="00B050"/>
                      </a:solidFill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7461" y="4643306"/>
                  <a:ext cx="2155970" cy="1477328"/>
                </a:xfrm>
                <a:prstGeom prst="rect">
                  <a:avLst/>
                </a:prstGeom>
                <a:blipFill>
                  <a:blip r:embed="rId5"/>
                  <a:stretch>
                    <a:fillRect l="-1695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4299358" y="2894202"/>
            <a:ext cx="174910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899171" y="1862356"/>
            <a:ext cx="5045978" cy="683703"/>
            <a:chOff x="4899171" y="1862356"/>
            <a:chExt cx="5045978" cy="683703"/>
          </a:xfrm>
        </p:grpSpPr>
        <p:sp>
          <p:nvSpPr>
            <p:cNvPr id="23" name="TextBox 22"/>
            <p:cNvSpPr txBox="1"/>
            <p:nvPr/>
          </p:nvSpPr>
          <p:spPr>
            <a:xfrm>
              <a:off x="4899171" y="1862356"/>
              <a:ext cx="50459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This can also be executed at different time scales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5314426" y="2172749"/>
              <a:ext cx="239086" cy="37331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86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REINFORCE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in practice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21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84646" y="2322562"/>
            <a:ext cx="7041052" cy="2657494"/>
            <a:chOff x="2568537" y="2502925"/>
            <a:chExt cx="7041052" cy="265749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537" y="2502925"/>
              <a:ext cx="6257971" cy="26574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2909" y="3642437"/>
              <a:ext cx="540453" cy="59400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1162" y="4426808"/>
              <a:ext cx="2998427" cy="594004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149292" y="3900880"/>
            <a:ext cx="4366469" cy="369332"/>
            <a:chOff x="1149292" y="3900880"/>
            <a:chExt cx="4366469" cy="369332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4311941" y="3938631"/>
              <a:ext cx="120382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49292" y="3900880"/>
              <a:ext cx="317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Stop here, if use TD methods 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3997354" y="3972187"/>
              <a:ext cx="490756" cy="1048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94764" y="4685250"/>
            <a:ext cx="3619849" cy="369332"/>
            <a:chOff x="1094764" y="4685250"/>
            <a:chExt cx="3619849" cy="369332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257413" y="4714612"/>
              <a:ext cx="457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094764" y="4685250"/>
              <a:ext cx="3171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Stop here, if use MC methods 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3942826" y="4756557"/>
              <a:ext cx="490756" cy="104864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373924" y="3875714"/>
            <a:ext cx="261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Problems? Serious bias!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94896" y="4584584"/>
            <a:ext cx="50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Problems? High variance, no incremental update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88135" y="2734811"/>
            <a:ext cx="321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if the new policy leads to an unexplored state? </a:t>
            </a:r>
          </a:p>
          <a:p>
            <a:r>
              <a:rPr lang="en-US" i="1" dirty="0">
                <a:solidFill>
                  <a:srgbClr val="FF0000"/>
                </a:solidFill>
              </a:rPr>
              <a:t>Bad value estimation there!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17178" y="5238925"/>
            <a:ext cx="512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 policy not too far away from the current one: 1) Proximal Policy Optimization</a:t>
            </a:r>
          </a:p>
          <a:p>
            <a:r>
              <a:rPr lang="en-US" dirty="0"/>
              <a:t>2) Trust Region Policy Optimization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842" y="4502306"/>
            <a:ext cx="3511975" cy="69532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963" y="3708109"/>
            <a:ext cx="35119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estimate policy, as it is eventually what we care about</a:t>
            </a:r>
          </a:p>
          <a:p>
            <a:pPr lvl="1"/>
            <a:r>
              <a:rPr lang="en-US" dirty="0"/>
              <a:t>No need to follow Bellman equation, and therefore more flexible</a:t>
            </a:r>
          </a:p>
          <a:p>
            <a:pPr lvl="1"/>
            <a:r>
              <a:rPr lang="en-US" dirty="0"/>
              <a:t>Higher variance and harder to optimize</a:t>
            </a:r>
          </a:p>
          <a:p>
            <a:r>
              <a:rPr lang="en-US" dirty="0"/>
              <a:t>Everything we have learnt for value estimation can be used here</a:t>
            </a:r>
          </a:p>
          <a:p>
            <a:pPr lvl="1"/>
            <a:r>
              <a:rPr lang="en-US" dirty="0"/>
              <a:t>Actor-Critic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13: Policy Gradient Methods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taxonomy of RL solutions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59" y="1824606"/>
            <a:ext cx="4775552" cy="43467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6897" y="6129577"/>
            <a:ext cx="3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 credit: David Silver, “Introduction to RL”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744" y="2642533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TD, MC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7678" y="5356371"/>
            <a:ext cx="118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877262" y="2504114"/>
            <a:ext cx="3024231" cy="369332"/>
            <a:chOff x="7877262" y="2504114"/>
            <a:chExt cx="3024231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8439325" y="2504114"/>
              <a:ext cx="246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Focus of today!</a:t>
              </a:r>
            </a:p>
          </p:txBody>
        </p:sp>
        <p:cxnSp>
          <p:nvCxnSpPr>
            <p:cNvPr id="15" name="Straight Arrow Connector 14"/>
            <p:cNvCxnSpPr>
              <a:stCxn id="13" idx="1"/>
            </p:cNvCxnSpPr>
            <p:nvPr/>
          </p:nvCxnSpPr>
          <p:spPr>
            <a:xfrm flipH="1">
              <a:off x="7877262" y="2688780"/>
              <a:ext cx="562063" cy="108948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8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derive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Value-based approaches</a:t>
                </a:r>
              </a:p>
              <a:p>
                <a:pPr lvl="1"/>
                <a:r>
                  <a:rPr lang="en-US" dirty="0"/>
                  <a:t>State value function + environment model</a:t>
                </a:r>
              </a:p>
              <a:p>
                <a:pPr lvl="2"/>
                <a:r>
                  <a:rPr lang="en-US" dirty="0"/>
                  <a:t>One-step look ahead in dynamic programming</a:t>
                </a:r>
              </a:p>
              <a:p>
                <a:pPr lvl="1"/>
                <a:r>
                  <a:rPr lang="en-US" dirty="0"/>
                  <a:t>Action value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or any other of your favorite bandit algorithm!</a:t>
                </a:r>
              </a:p>
              <a:p>
                <a:r>
                  <a:rPr lang="en-US" dirty="0"/>
                  <a:t>Directly parameterize and learn the policy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4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254928" y="4253217"/>
            <a:ext cx="5150841" cy="411061"/>
            <a:chOff x="3254928" y="4253217"/>
            <a:chExt cx="5150841" cy="411061"/>
          </a:xfrm>
        </p:grpSpPr>
        <p:sp>
          <p:nvSpPr>
            <p:cNvPr id="9" name="TextBox 8"/>
            <p:cNvSpPr txBox="1"/>
            <p:nvPr/>
          </p:nvSpPr>
          <p:spPr>
            <a:xfrm>
              <a:off x="4743974" y="4257412"/>
              <a:ext cx="3661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Feature vector of state-action pair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54928" y="4253217"/>
              <a:ext cx="931178" cy="411061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194496" y="4450359"/>
              <a:ext cx="595618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80762" y="5368954"/>
                <a:ext cx="53899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Why not directly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⁡(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762" y="5368954"/>
                <a:ext cx="5389927" cy="369332"/>
              </a:xfrm>
              <a:prstGeom prst="rect">
                <a:avLst/>
              </a:prstGeom>
              <a:blipFill>
                <a:blip r:embed="rId3"/>
                <a:stretch>
                  <a:fillRect l="-101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090666" y="4744270"/>
            <a:ext cx="3338819" cy="968928"/>
            <a:chOff x="7004807" y="4731391"/>
            <a:chExt cx="3338819" cy="968928"/>
          </a:xfrm>
        </p:grpSpPr>
        <p:sp>
          <p:nvSpPr>
            <p:cNvPr id="18" name="TextBox 17"/>
            <p:cNvSpPr txBox="1"/>
            <p:nvPr/>
          </p:nvSpPr>
          <p:spPr>
            <a:xfrm>
              <a:off x="7269061" y="4731391"/>
              <a:ext cx="3074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Temperature of soft-max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04807" y="5394121"/>
              <a:ext cx="155197" cy="306198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7092892" y="4936921"/>
              <a:ext cx="213919" cy="436228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596393" y="4974672"/>
            <a:ext cx="4311941" cy="398693"/>
            <a:chOff x="2596393" y="4974672"/>
            <a:chExt cx="4311941" cy="39869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123189" y="4974672"/>
              <a:ext cx="97312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96393" y="5004033"/>
              <a:ext cx="4311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 need to be related to the value function!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17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direct policy learning in a toy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170" y="3032858"/>
            <a:ext cx="4914936" cy="2047890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>
            <a:off x="4706224" y="2155971"/>
            <a:ext cx="1937857" cy="1753299"/>
          </a:xfrm>
          <a:prstGeom prst="arc">
            <a:avLst>
              <a:gd name="adj1" fmla="val 10890644"/>
              <a:gd name="adj2" fmla="val 0"/>
            </a:avLst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50947" y="1781398"/>
                <a:ext cx="44659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Two identical states in terms of feature representation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hence, they would have the same policy in value-based methods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47" y="1781398"/>
                <a:ext cx="4465960" cy="923330"/>
              </a:xfrm>
              <a:prstGeom prst="rect">
                <a:avLst/>
              </a:prstGeom>
              <a:blipFill>
                <a:blip r:embed="rId3"/>
                <a:stretch>
                  <a:fillRect l="-1136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6249798" y="3523376"/>
            <a:ext cx="83051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99358" y="3523376"/>
            <a:ext cx="83051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28826" y="3645017"/>
            <a:ext cx="830510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78386" y="3645017"/>
            <a:ext cx="830510" cy="0"/>
          </a:xfrm>
          <a:prstGeom prst="straightConnector1">
            <a:avLst/>
          </a:prstGeom>
          <a:ln w="190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33569" y="2573323"/>
                <a:ext cx="2212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-greedy as an example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69" y="2573323"/>
                <a:ext cx="2212016" cy="276999"/>
              </a:xfrm>
              <a:prstGeom prst="rect">
                <a:avLst/>
              </a:prstGeom>
              <a:blipFill>
                <a:blip r:embed="rId4"/>
                <a:stretch>
                  <a:fillRect l="-2755" t="-28261" r="-5785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628238" y="522634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 optimal stochastic policy should randomize the actions at these two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753501" y="5857505"/>
                <a:ext cx="3601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will work!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01" y="5857505"/>
                <a:ext cx="3601242" cy="369332"/>
              </a:xfrm>
              <a:prstGeom prst="rect">
                <a:avLst/>
              </a:prstGeom>
              <a:blipFill>
                <a:blip r:embed="rId5"/>
                <a:stretch>
                  <a:fillRect t="-10000" r="-67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7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 of direct policy learning in a toy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795DA-C6FA-5AFA-0B3E-42E12B7F4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53" y="2222883"/>
            <a:ext cx="7772400" cy="382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learning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an episodic environment</a:t>
                </a:r>
              </a:p>
              <a:p>
                <a:pPr lvl="2"/>
                <a:r>
                  <a:rPr lang="en-US" dirty="0"/>
                  <a:t>Value of a particular initial state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a continuous environment</a:t>
                </a:r>
              </a:p>
              <a:p>
                <a:pPr lvl="2"/>
                <a:r>
                  <a:rPr lang="en-US" dirty="0"/>
                  <a:t>Average rate of reward per time step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191" y="3732019"/>
            <a:ext cx="6353221" cy="23145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641688" y="5281500"/>
            <a:ext cx="4848838" cy="1269932"/>
            <a:chOff x="3641688" y="5281500"/>
            <a:chExt cx="4848838" cy="1269932"/>
          </a:xfrm>
        </p:grpSpPr>
        <p:sp>
          <p:nvSpPr>
            <p:cNvPr id="9" name="Rectangle 8"/>
            <p:cNvSpPr/>
            <p:nvPr/>
          </p:nvSpPr>
          <p:spPr>
            <a:xfrm>
              <a:off x="5377423" y="5281500"/>
              <a:ext cx="620785" cy="57045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41688" y="5905101"/>
                  <a:ext cx="484883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Stationary state distribution under policy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, needs an </a:t>
                  </a:r>
                  <a:r>
                    <a:rPr lang="en-US" u="sng" dirty="0">
                      <a:solidFill>
                        <a:srgbClr val="FF0000"/>
                      </a:solidFill>
                    </a:rPr>
                    <a:t>ergodic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environment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1688" y="5905101"/>
                  <a:ext cx="4848838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005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C5CE772-7610-E826-9072-D97FBB7F3C15}"/>
              </a:ext>
            </a:extLst>
          </p:cNvPr>
          <p:cNvSpPr txBox="1"/>
          <p:nvPr/>
        </p:nvSpPr>
        <p:spPr>
          <a:xfrm>
            <a:off x="6352853" y="1825625"/>
            <a:ext cx="3541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Then how should we optimize it?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B68EE4-2552-E92B-1DDC-8931AF39D9C2}"/>
              </a:ext>
            </a:extLst>
          </p:cNvPr>
          <p:cNvGrpSpPr/>
          <p:nvPr/>
        </p:nvGrpSpPr>
        <p:grpSpPr>
          <a:xfrm>
            <a:off x="7727190" y="2246427"/>
            <a:ext cx="3872716" cy="646331"/>
            <a:chOff x="7727190" y="2246427"/>
            <a:chExt cx="3872716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42B7F-43DA-09F9-FA23-9E4623BF1780}"/>
                </a:ext>
              </a:extLst>
            </p:cNvPr>
            <p:cNvSpPr txBox="1"/>
            <p:nvPr/>
          </p:nvSpPr>
          <p:spPr>
            <a:xfrm>
              <a:off x="8364494" y="2368612"/>
              <a:ext cx="3235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rgbClr val="FF0000"/>
                  </a:solidFill>
                </a:rPr>
                <a:t>Gradient ascent!</a:t>
              </a:r>
            </a:p>
          </p:txBody>
        </p:sp>
        <p:pic>
          <p:nvPicPr>
            <p:cNvPr id="1026" name="Picture 2" descr="Light Bulb Drawing — How To Draw A Light Bulb Step By Step">
              <a:extLst>
                <a:ext uri="{FF2B5EF4-FFF2-40B4-BE49-F238E27FC236}">
                  <a16:creationId xmlns:a16="http://schemas.microsoft.com/office/drawing/2014/main" id="{3B891BA8-E476-7FE5-5EFF-E9D455A8DE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95"/>
            <a:stretch/>
          </p:blipFill>
          <p:spPr bwMode="auto">
            <a:xfrm rot="20480384">
              <a:off x="7727190" y="2246427"/>
              <a:ext cx="548317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8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Theorem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663505" y="1785025"/>
            <a:ext cx="7175962" cy="4495407"/>
            <a:chOff x="-2813568" y="3242300"/>
            <a:chExt cx="7537968" cy="47221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13568" y="3242300"/>
              <a:ext cx="7532687" cy="472218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12220" y="4046901"/>
              <a:ext cx="2612180" cy="49495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6757333" y="4152550"/>
            <a:ext cx="147226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87444" y="5540929"/>
            <a:ext cx="4790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52552" y="4941116"/>
            <a:ext cx="3292678" cy="41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9787" y="4651695"/>
            <a:ext cx="135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recursion!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885904" y="3206839"/>
            <a:ext cx="2155065" cy="626342"/>
            <a:chOff x="6885904" y="3206839"/>
            <a:chExt cx="2155065" cy="626342"/>
          </a:xfrm>
        </p:grpSpPr>
        <p:sp>
          <p:nvSpPr>
            <p:cNvPr id="23" name="Rectangle 22"/>
            <p:cNvSpPr/>
            <p:nvPr/>
          </p:nvSpPr>
          <p:spPr>
            <a:xfrm>
              <a:off x="6885904" y="3206839"/>
              <a:ext cx="2155065" cy="360609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7568485" y="3558861"/>
              <a:ext cx="0" cy="27432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795234" y="1378040"/>
            <a:ext cx="3357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Episodic task as an example</a:t>
            </a:r>
          </a:p>
        </p:txBody>
      </p:sp>
    </p:spTree>
    <p:extLst>
      <p:ext uri="{BB962C8B-B14F-4D97-AF65-F5344CB8AC3E}">
        <p14:creationId xmlns:p14="http://schemas.microsoft.com/office/powerpoint/2010/main" val="31097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 Theorem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RL2022-Fall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FE41-6F7E-4506-AABC-77DAB6E9C22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95" y="1897602"/>
            <a:ext cx="6364260" cy="432565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06011" y="3063970"/>
            <a:ext cx="3900881" cy="923330"/>
            <a:chOff x="906011" y="3063970"/>
            <a:chExt cx="3900881" cy="92333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404220" y="3716322"/>
              <a:ext cx="40267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06011" y="3063970"/>
                  <a:ext cx="280754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Expected number of visits under policy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, recall state occupancy matrix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11" y="3063970"/>
                  <a:ext cx="2807547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957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ectangle 9"/>
          <p:cNvSpPr/>
          <p:nvPr/>
        </p:nvSpPr>
        <p:spPr>
          <a:xfrm>
            <a:off x="5389927" y="4337108"/>
            <a:ext cx="1132513" cy="3523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42826" y="4102216"/>
            <a:ext cx="1019262" cy="6417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43787" y="3955409"/>
            <a:ext cx="1258349" cy="822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6011" y="4716601"/>
                <a:ext cx="27915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Stationary state distribution under policy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4716601"/>
                <a:ext cx="2791543" cy="646331"/>
              </a:xfrm>
              <a:prstGeom prst="rect">
                <a:avLst/>
              </a:prstGeom>
              <a:blipFill>
                <a:blip r:embed="rId4"/>
                <a:stretch>
                  <a:fillRect l="-1965" t="-5660" r="-283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5356369" y="5247314"/>
            <a:ext cx="5486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49211" y="5608040"/>
            <a:ext cx="310393" cy="3271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06011" y="5423483"/>
            <a:ext cx="270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move the constant into the step size of gradient ascent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B3BEE5-CB44-0E85-BA35-CC2CE48179B8}"/>
              </a:ext>
            </a:extLst>
          </p:cNvPr>
          <p:cNvGrpSpPr/>
          <p:nvPr/>
        </p:nvGrpSpPr>
        <p:grpSpPr>
          <a:xfrm>
            <a:off x="5343786" y="5935211"/>
            <a:ext cx="3563907" cy="401195"/>
            <a:chOff x="5343786" y="5935211"/>
            <a:chExt cx="3563907" cy="4011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65E586-3FF8-4320-2B38-7368C3BDB23D}"/>
                </a:ext>
              </a:extLst>
            </p:cNvPr>
            <p:cNvCxnSpPr/>
            <p:nvPr/>
          </p:nvCxnSpPr>
          <p:spPr>
            <a:xfrm>
              <a:off x="5619964" y="5935211"/>
              <a:ext cx="575353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9EA8D2-B375-C854-0EF1-CD70712E2BB3}"/>
                </a:ext>
              </a:extLst>
            </p:cNvPr>
            <p:cNvSpPr txBox="1"/>
            <p:nvPr/>
          </p:nvSpPr>
          <p:spPr>
            <a:xfrm>
              <a:off x="5343786" y="5967074"/>
              <a:ext cx="356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The reason we take this action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91621F-E219-7535-F3C0-560277E418D0}"/>
              </a:ext>
            </a:extLst>
          </p:cNvPr>
          <p:cNvGrpSpPr/>
          <p:nvPr/>
        </p:nvGrpSpPr>
        <p:grpSpPr>
          <a:xfrm>
            <a:off x="6333297" y="5608040"/>
            <a:ext cx="4349777" cy="369332"/>
            <a:chOff x="6333297" y="5608040"/>
            <a:chExt cx="4349777" cy="36933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A5F697-CB8B-79F7-BDFE-CA8F4DAC9753}"/>
                </a:ext>
              </a:extLst>
            </p:cNvPr>
            <p:cNvCxnSpPr>
              <a:cxnSpLocks/>
            </p:cNvCxnSpPr>
            <p:nvPr/>
          </p:nvCxnSpPr>
          <p:spPr>
            <a:xfrm>
              <a:off x="6333297" y="5930246"/>
              <a:ext cx="704501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B8887A-E2B8-7890-8B41-3FAF90632A8E}"/>
                </a:ext>
              </a:extLst>
            </p:cNvPr>
            <p:cNvSpPr txBox="1"/>
            <p:nvPr/>
          </p:nvSpPr>
          <p:spPr>
            <a:xfrm>
              <a:off x="7119167" y="5608040"/>
              <a:ext cx="356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The return after taking this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6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1015</Words>
  <Application>Microsoft Macintosh PowerPoint</Application>
  <PresentationFormat>Widescreen</PresentationFormat>
  <Paragraphs>214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Policy Gradient Methods</vt:lpstr>
      <vt:lpstr>Outline</vt:lpstr>
      <vt:lpstr>A taxonomy of RL solutions</vt:lpstr>
      <vt:lpstr>How to derive a policy</vt:lpstr>
      <vt:lpstr>Advantage of direct policy learning in a toy example</vt:lpstr>
      <vt:lpstr>Advantage of direct policy learning in a toy example</vt:lpstr>
      <vt:lpstr>Policy learning as an optimization problem</vt:lpstr>
      <vt:lpstr>Policy Gradient Theorem</vt:lpstr>
      <vt:lpstr>Policy Gradient Theorem</vt:lpstr>
      <vt:lpstr>REINFORCE: Monte Carlo Policy Gradient</vt:lpstr>
      <vt:lpstr>REINFORCE: Monte Carlo Policy Gradient</vt:lpstr>
      <vt:lpstr>REINFORCE: Monte Carlo Policy Gradient</vt:lpstr>
      <vt:lpstr>REINFORCE: Monte Carlo Policy Gradient</vt:lpstr>
      <vt:lpstr>Construction of policy</vt:lpstr>
      <vt:lpstr>REINFORCE with baseline</vt:lpstr>
      <vt:lpstr>REINFORCE with advantage function</vt:lpstr>
      <vt:lpstr>REINFORCE: Monte Carlo Policy Gradient</vt:lpstr>
      <vt:lpstr>Actor-Critic Methods</vt:lpstr>
      <vt:lpstr>One-step Actor-Critic Methods</vt:lpstr>
      <vt:lpstr>Actor-Critic Methods</vt:lpstr>
      <vt:lpstr>Revisit REINFORCE</vt:lpstr>
      <vt:lpstr>Takeaways</vt:lpstr>
      <vt:lpstr>Suggested reading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Reinforcement Learning</dc:title>
  <dc:creator>wang hongning</dc:creator>
  <cp:lastModifiedBy>Wang, Hongning (hw5x)</cp:lastModifiedBy>
  <cp:revision>57</cp:revision>
  <dcterms:created xsi:type="dcterms:W3CDTF">2020-08-23T01:06:06Z</dcterms:created>
  <dcterms:modified xsi:type="dcterms:W3CDTF">2022-11-03T14:48:48Z</dcterms:modified>
</cp:coreProperties>
</file>